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7" r:id="rId8"/>
    <p:sldId id="261" r:id="rId9"/>
    <p:sldId id="263" r:id="rId10"/>
    <p:sldId id="264" r:id="rId11"/>
    <p:sldId id="268" r:id="rId12"/>
    <p:sldId id="281" r:id="rId13"/>
    <p:sldId id="269" r:id="rId14"/>
    <p:sldId id="282" r:id="rId15"/>
    <p:sldId id="265" r:id="rId16"/>
    <p:sldId id="270" r:id="rId17"/>
    <p:sldId id="273" r:id="rId18"/>
    <p:sldId id="272" r:id="rId19"/>
    <p:sldId id="271" r:id="rId20"/>
    <p:sldId id="266" r:id="rId21"/>
    <p:sldId id="274" r:id="rId22"/>
    <p:sldId id="276" r:id="rId23"/>
    <p:sldId id="275" r:id="rId24"/>
    <p:sldId id="277" r:id="rId25"/>
    <p:sldId id="278" r:id="rId26"/>
    <p:sldId id="279" r:id="rId27"/>
    <p:sldId id="280" r:id="rId28"/>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99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7" d="100"/>
          <a:sy n="67" d="100"/>
        </p:scale>
        <p:origin x="138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8C274AC6-62DD-4D29-A6E1-EF92DB899D77}" type="slidenum">
              <a:rPr lang="en-NZ"/>
              <a:pPr>
                <a:defRPr/>
              </a:pPr>
              <a:t>‹#›</a:t>
            </a:fld>
            <a:endParaRPr lang="en-NZ"/>
          </a:p>
        </p:txBody>
      </p:sp>
    </p:spTree>
    <p:extLst>
      <p:ext uri="{BB962C8B-B14F-4D97-AF65-F5344CB8AC3E}">
        <p14:creationId xmlns:p14="http://schemas.microsoft.com/office/powerpoint/2010/main" val="76861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09DA0B36-F5AE-467C-A8AB-2EFA312469FB}" type="slidenum">
              <a:rPr lang="en-NZ"/>
              <a:pPr>
                <a:defRPr/>
              </a:pPr>
              <a:t>‹#›</a:t>
            </a:fld>
            <a:endParaRPr lang="en-NZ"/>
          </a:p>
        </p:txBody>
      </p:sp>
    </p:spTree>
    <p:extLst>
      <p:ext uri="{BB962C8B-B14F-4D97-AF65-F5344CB8AC3E}">
        <p14:creationId xmlns:p14="http://schemas.microsoft.com/office/powerpoint/2010/main" val="18283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C8FB0455-52AB-44B4-8CBE-1E04989489F0}" type="slidenum">
              <a:rPr lang="en-NZ"/>
              <a:pPr>
                <a:defRPr/>
              </a:pPr>
              <a:t>‹#›</a:t>
            </a:fld>
            <a:endParaRPr lang="en-NZ"/>
          </a:p>
        </p:txBody>
      </p:sp>
    </p:spTree>
    <p:extLst>
      <p:ext uri="{BB962C8B-B14F-4D97-AF65-F5344CB8AC3E}">
        <p14:creationId xmlns:p14="http://schemas.microsoft.com/office/powerpoint/2010/main" val="52469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52B718E8-7A25-476B-A0F7-B84991F156FB}" type="slidenum">
              <a:rPr lang="en-NZ"/>
              <a:pPr>
                <a:defRPr/>
              </a:pPr>
              <a:t>‹#›</a:t>
            </a:fld>
            <a:endParaRPr lang="en-NZ"/>
          </a:p>
        </p:txBody>
      </p:sp>
    </p:spTree>
    <p:extLst>
      <p:ext uri="{BB962C8B-B14F-4D97-AF65-F5344CB8AC3E}">
        <p14:creationId xmlns:p14="http://schemas.microsoft.com/office/powerpoint/2010/main" val="409766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90DF64AB-3499-433C-ADD8-44A4250E257D}" type="slidenum">
              <a:rPr lang="en-NZ"/>
              <a:pPr>
                <a:defRPr/>
              </a:pPr>
              <a:t>‹#›</a:t>
            </a:fld>
            <a:endParaRPr lang="en-NZ"/>
          </a:p>
        </p:txBody>
      </p:sp>
    </p:spTree>
    <p:extLst>
      <p:ext uri="{BB962C8B-B14F-4D97-AF65-F5344CB8AC3E}">
        <p14:creationId xmlns:p14="http://schemas.microsoft.com/office/powerpoint/2010/main" val="413624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338F843C-5C64-4EE0-8EDD-8F72905F85E9}" type="slidenum">
              <a:rPr lang="en-NZ"/>
              <a:pPr>
                <a:defRPr/>
              </a:pPr>
              <a:t>‹#›</a:t>
            </a:fld>
            <a:endParaRPr lang="en-NZ"/>
          </a:p>
        </p:txBody>
      </p:sp>
    </p:spTree>
    <p:extLst>
      <p:ext uri="{BB962C8B-B14F-4D97-AF65-F5344CB8AC3E}">
        <p14:creationId xmlns:p14="http://schemas.microsoft.com/office/powerpoint/2010/main" val="180415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587BB9D2-2D62-404E-9F76-ACB010A2437D}" type="slidenum">
              <a:rPr lang="en-NZ"/>
              <a:pPr>
                <a:defRPr/>
              </a:pPr>
              <a:t>‹#›</a:t>
            </a:fld>
            <a:endParaRPr lang="en-NZ"/>
          </a:p>
        </p:txBody>
      </p:sp>
    </p:spTree>
    <p:extLst>
      <p:ext uri="{BB962C8B-B14F-4D97-AF65-F5344CB8AC3E}">
        <p14:creationId xmlns:p14="http://schemas.microsoft.com/office/powerpoint/2010/main" val="407423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4C2D5826-CC50-452F-98D7-88EBD25EEDE8}" type="slidenum">
              <a:rPr lang="en-NZ"/>
              <a:pPr>
                <a:defRPr/>
              </a:pPr>
              <a:t>‹#›</a:t>
            </a:fld>
            <a:endParaRPr lang="en-NZ"/>
          </a:p>
        </p:txBody>
      </p:sp>
    </p:spTree>
    <p:extLst>
      <p:ext uri="{BB962C8B-B14F-4D97-AF65-F5344CB8AC3E}">
        <p14:creationId xmlns:p14="http://schemas.microsoft.com/office/powerpoint/2010/main" val="93787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C566E359-3C31-41E7-B22C-E431289AA9F4}" type="slidenum">
              <a:rPr lang="en-NZ"/>
              <a:pPr>
                <a:defRPr/>
              </a:pPr>
              <a:t>‹#›</a:t>
            </a:fld>
            <a:endParaRPr lang="en-NZ"/>
          </a:p>
        </p:txBody>
      </p:sp>
    </p:spTree>
    <p:extLst>
      <p:ext uri="{BB962C8B-B14F-4D97-AF65-F5344CB8AC3E}">
        <p14:creationId xmlns:p14="http://schemas.microsoft.com/office/powerpoint/2010/main" val="394732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CE3FAAD1-4321-4C33-8679-E0F3058889E3}" type="slidenum">
              <a:rPr lang="en-NZ"/>
              <a:pPr>
                <a:defRPr/>
              </a:pPr>
              <a:t>‹#›</a:t>
            </a:fld>
            <a:endParaRPr lang="en-NZ"/>
          </a:p>
        </p:txBody>
      </p:sp>
    </p:spTree>
    <p:extLst>
      <p:ext uri="{BB962C8B-B14F-4D97-AF65-F5344CB8AC3E}">
        <p14:creationId xmlns:p14="http://schemas.microsoft.com/office/powerpoint/2010/main" val="220760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2E2B03D1-AEBF-487B-8221-CC784D1E5C23}" type="slidenum">
              <a:rPr lang="en-NZ"/>
              <a:pPr>
                <a:defRPr/>
              </a:pPr>
              <a:t>‹#›</a:t>
            </a:fld>
            <a:endParaRPr lang="en-NZ"/>
          </a:p>
        </p:txBody>
      </p:sp>
    </p:spTree>
    <p:extLst>
      <p:ext uri="{BB962C8B-B14F-4D97-AF65-F5344CB8AC3E}">
        <p14:creationId xmlns:p14="http://schemas.microsoft.com/office/powerpoint/2010/main" val="418533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96B8D28-1136-4B6B-80EB-EBF6CD9A394D}"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VIDEO/Timing%20Examples/Grunion%20run%20at%20Doheny%20Beach.mp4"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VIDEO/Timing%20Examples/Sand%20Fiddler%20Crab%20Claw%20Waving%20Display.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VIDEO/Timing%20Examples/NatureNorth.coms%20Snakes%20Alive%20Video.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google.co.nz/imgres?imgurl=http://www.uclan.ac.uk/facs/science/erg/images/photo_adults/a_longa_aestivation_state.jpg&amp;imgrefurl=http://www.uclan.ac.uk/facs/science/erg/photo_adults.htm&amp;h=320&amp;w=400&amp;sz=37&amp;hl=en&amp;start=6&amp;tbnid=Z_QrvEuROFs-gM:&amp;tbnh=99&amp;tbnw=124&amp;prev=/images?q=aestivation+&amp;gbv=2&amp;hl=en&amp;sa=G"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NZ" smtClean="0">
                <a:solidFill>
                  <a:schemeClr val="bg1"/>
                </a:solidFill>
              </a:rPr>
              <a:t>Biological timing responses in animals</a:t>
            </a:r>
          </a:p>
        </p:txBody>
      </p:sp>
      <p:sp>
        <p:nvSpPr>
          <p:cNvPr id="2051" name="Rectangle 3"/>
          <p:cNvSpPr>
            <a:spLocks noGrp="1" noChangeArrowheads="1"/>
          </p:cNvSpPr>
          <p:nvPr>
            <p:ph type="subTitle" idx="1"/>
          </p:nvPr>
        </p:nvSpPr>
        <p:spPr/>
        <p:txBody>
          <a:bodyPr/>
          <a:lstStyle/>
          <a:p>
            <a:pPr eaLnBrk="1" hangingPunct="1"/>
            <a:endParaRPr lang="en-US" smtClean="0"/>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864235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3412"/>
          </a:xfrm>
        </p:spPr>
        <p:txBody>
          <a:bodyPr/>
          <a:lstStyle/>
          <a:p>
            <a:pPr eaLnBrk="1" hangingPunct="1"/>
            <a:r>
              <a:rPr lang="en-NZ" sz="4000" b="1" smtClean="0"/>
              <a:t>Palolo Worms</a:t>
            </a:r>
          </a:p>
        </p:txBody>
      </p:sp>
      <p:sp>
        <p:nvSpPr>
          <p:cNvPr id="12291" name="Rectangle 3"/>
          <p:cNvSpPr>
            <a:spLocks noGrp="1" noChangeArrowheads="1"/>
          </p:cNvSpPr>
          <p:nvPr>
            <p:ph type="body" idx="1"/>
          </p:nvPr>
        </p:nvSpPr>
        <p:spPr>
          <a:xfrm>
            <a:off x="0" y="908050"/>
            <a:ext cx="8964613" cy="5689600"/>
          </a:xfrm>
        </p:spPr>
        <p:txBody>
          <a:bodyPr/>
          <a:lstStyle/>
          <a:p>
            <a:pPr eaLnBrk="1" hangingPunct="1"/>
            <a:r>
              <a:rPr lang="en-NZ" smtClean="0"/>
              <a:t>Palolo are about 12 inches long and live in burrows dug into the coral reef. They have two sections. The front section is the basic segmented worm with eyes, mouth, etc., followed by a string of segments that contain reproductive gametes. </a:t>
            </a:r>
          </a:p>
        </p:txBody>
      </p:sp>
      <p:pic>
        <p:nvPicPr>
          <p:cNvPr id="12292" name="Picture 6" descr="Photograph:Palolo worm (Eu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827463"/>
            <a:ext cx="396081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149725"/>
            <a:ext cx="3505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Forward or Next 7">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620713"/>
            <a:ext cx="8229600" cy="5505450"/>
          </a:xfrm>
        </p:spPr>
        <p:txBody>
          <a:bodyPr/>
          <a:lstStyle/>
          <a:p>
            <a:pPr eaLnBrk="1" hangingPunct="1"/>
            <a:r>
              <a:rPr lang="en-NZ" smtClean="0"/>
              <a:t>When it comes time to spawn, palolo release the back section from their body. </a:t>
            </a:r>
          </a:p>
          <a:p>
            <a:pPr eaLnBrk="1" hangingPunct="1"/>
            <a:r>
              <a:rPr lang="en-NZ" smtClean="0"/>
              <a:t>The sections then twirl around in the water in vast numbers. Around daybreak, the segments dissolve and release the eggs and sperm that they contain. </a:t>
            </a:r>
          </a:p>
          <a:p>
            <a:pPr eaLnBrk="1" hangingPunct="1"/>
            <a:r>
              <a:rPr lang="en-NZ" smtClean="0"/>
              <a:t>The fertilized eggs hatch into small larvae that drift with the plankton. the survivors settle on a coral reef to begin life anew. </a:t>
            </a:r>
          </a:p>
          <a:p>
            <a:pPr eaLnBrk="1" hangingPunct="1"/>
            <a:endParaRPr lang="en-NZ" smtClean="0"/>
          </a:p>
          <a:p>
            <a:pPr eaLnBrk="1" hangingPunct="1"/>
            <a:endParaRPr lang="en-NZ" smtClean="0"/>
          </a:p>
        </p:txBody>
      </p:sp>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NZ" smtClean="0"/>
              <a:t>Palolo reproductive segments</a:t>
            </a:r>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4340" name="Picture 4" descr="Epitokes%20Bel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815022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1000">
                                          <p:stCondLst>
                                            <p:cond delay="0"/>
                                          </p:stCondLst>
                                        </p:cTn>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iterate type="lt">
                                    <p:tmPct val="10000"/>
                                  </p:iterate>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stCondLst>
                                            <p:cond delay="0"/>
                                          </p:stCondLst>
                                        </p:cTn>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50825" y="188913"/>
            <a:ext cx="6481763" cy="6408737"/>
          </a:xfrm>
        </p:spPr>
        <p:txBody>
          <a:bodyPr/>
          <a:lstStyle/>
          <a:p>
            <a:pPr eaLnBrk="1" hangingPunct="1"/>
            <a:r>
              <a:rPr lang="en-NZ" smtClean="0"/>
              <a:t>This is a classic example of coordinated mass spawning. </a:t>
            </a:r>
          </a:p>
          <a:p>
            <a:pPr eaLnBrk="1" hangingPunct="1"/>
            <a:r>
              <a:rPr lang="en-NZ" smtClean="0"/>
              <a:t>The worms emerge from their burrows during a specific phase of the moon. </a:t>
            </a:r>
          </a:p>
          <a:p>
            <a:pPr eaLnBrk="1" hangingPunct="1"/>
            <a:r>
              <a:rPr lang="en-NZ" smtClean="0"/>
              <a:t>The swarms occur on the evenings of the last quarter moon of spring or early summer. </a:t>
            </a:r>
          </a:p>
          <a:p>
            <a:pPr eaLnBrk="1" hangingPunct="1"/>
            <a:r>
              <a:rPr lang="en-NZ" smtClean="0"/>
              <a:t>In Samoa, this is seven days after the full moon in October or November. Swarming occurs for two or three consecutive nights.</a:t>
            </a:r>
          </a:p>
        </p:txBody>
      </p:sp>
      <p:pic>
        <p:nvPicPr>
          <p:cNvPr id="15363" name="Picture 4" descr="pal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981075"/>
            <a:ext cx="216693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549275"/>
            <a:ext cx="4835525" cy="5576888"/>
          </a:xfrm>
        </p:spPr>
        <p:txBody>
          <a:bodyPr/>
          <a:lstStyle/>
          <a:p>
            <a:pPr eaLnBrk="1" hangingPunct="1"/>
            <a:r>
              <a:rPr lang="en-NZ" smtClean="0"/>
              <a:t>Palolo is considered a delicacy by the islanders</a:t>
            </a:r>
          </a:p>
        </p:txBody>
      </p:sp>
      <p:pic>
        <p:nvPicPr>
          <p:cNvPr id="16387" name="Picture 7" descr="Image of islander consuming epitoke of palolo 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692150"/>
            <a:ext cx="30178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NZ" smtClean="0"/>
              <a:t>Circatidal rhythms</a:t>
            </a:r>
          </a:p>
        </p:txBody>
      </p:sp>
      <p:sp>
        <p:nvSpPr>
          <p:cNvPr id="17411" name="Rectangle 3"/>
          <p:cNvSpPr>
            <a:spLocks noGrp="1" noChangeArrowheads="1"/>
          </p:cNvSpPr>
          <p:nvPr>
            <p:ph type="body" idx="1"/>
          </p:nvPr>
        </p:nvSpPr>
        <p:spPr/>
        <p:txBody>
          <a:bodyPr/>
          <a:lstStyle/>
          <a:p>
            <a:pPr eaLnBrk="1" hangingPunct="1"/>
            <a:r>
              <a:rPr lang="en-NZ" smtClean="0"/>
              <a:t>Grunion spawn on California beaches from April to June during high spring tides</a:t>
            </a:r>
          </a:p>
        </p:txBody>
      </p:sp>
      <p:pic>
        <p:nvPicPr>
          <p:cNvPr id="16389" name="Picture 5" descr="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4572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10"/>
          <p:cNvGrpSpPr>
            <a:grpSpLocks/>
          </p:cNvGrpSpPr>
          <p:nvPr/>
        </p:nvGrpSpPr>
        <p:grpSpPr bwMode="auto">
          <a:xfrm>
            <a:off x="4643438" y="3789363"/>
            <a:ext cx="4286250" cy="2857500"/>
            <a:chOff x="2835" y="2341"/>
            <a:chExt cx="2700" cy="1800"/>
          </a:xfrm>
        </p:grpSpPr>
        <p:pic>
          <p:nvPicPr>
            <p:cNvPr id="17415" name="Picture 7" descr="cover">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 y="2341"/>
              <a:ext cx="27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2925" y="2750"/>
              <a:ext cx="9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400" b="1">
                  <a:solidFill>
                    <a:schemeClr val="bg1"/>
                  </a:solidFill>
                </a:rPr>
                <a:t>Female</a:t>
              </a:r>
            </a:p>
          </p:txBody>
        </p:sp>
        <p:sp>
          <p:nvSpPr>
            <p:cNvPr id="17417" name="Text Box 9"/>
            <p:cNvSpPr txBox="1">
              <a:spLocks noChangeArrowheads="1"/>
            </p:cNvSpPr>
            <p:nvPr/>
          </p:nvSpPr>
          <p:spPr bwMode="auto">
            <a:xfrm>
              <a:off x="4604" y="3702"/>
              <a:ext cx="9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sz="2400" b="1">
                  <a:solidFill>
                    <a:schemeClr val="bg1"/>
                  </a:solidFill>
                </a:rPr>
                <a:t>Male</a:t>
              </a:r>
            </a:p>
          </p:txBody>
        </p:sp>
      </p:grpSp>
      <p:sp>
        <p:nvSpPr>
          <p:cNvPr id="11" name="Action Button: Forward or Next 10">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dissolve">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dissolve">
                                      <p:cBhvr>
                                        <p:cTn id="12" dur="500"/>
                                        <p:tgtEl>
                                          <p:spTgt spid="163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260350"/>
            <a:ext cx="8229600" cy="5865813"/>
          </a:xfrm>
        </p:spPr>
        <p:txBody>
          <a:bodyPr/>
          <a:lstStyle/>
          <a:p>
            <a:pPr eaLnBrk="1" hangingPunct="1"/>
            <a:r>
              <a:rPr lang="en-NZ" smtClean="0"/>
              <a:t>Shore crabs are active at high tide</a:t>
            </a:r>
          </a:p>
        </p:txBody>
      </p:sp>
      <p:pic>
        <p:nvPicPr>
          <p:cNvPr id="19461" name="Picture 5" descr="carcinus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052513"/>
            <a:ext cx="45799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333375"/>
            <a:ext cx="8229600" cy="5792788"/>
          </a:xfrm>
        </p:spPr>
        <p:txBody>
          <a:bodyPr/>
          <a:lstStyle/>
          <a:p>
            <a:pPr eaLnBrk="1" hangingPunct="1"/>
            <a:r>
              <a:rPr lang="en-NZ" smtClean="0"/>
              <a:t>Fiddler crabs are active at low tide</a:t>
            </a:r>
          </a:p>
        </p:txBody>
      </p:sp>
      <p:pic>
        <p:nvPicPr>
          <p:cNvPr id="18437" name="Picture 5" descr="Yellow%20hand%20fiddler%20crab">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1438"/>
            <a:ext cx="7239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NZ" smtClean="0"/>
              <a:t>Circannual rhythms</a:t>
            </a:r>
          </a:p>
        </p:txBody>
      </p:sp>
      <p:sp>
        <p:nvSpPr>
          <p:cNvPr id="20483" name="Rectangle 3"/>
          <p:cNvSpPr>
            <a:spLocks noGrp="1" noChangeArrowheads="1"/>
          </p:cNvSpPr>
          <p:nvPr>
            <p:ph type="body" idx="1"/>
          </p:nvPr>
        </p:nvSpPr>
        <p:spPr/>
        <p:txBody>
          <a:bodyPr/>
          <a:lstStyle/>
          <a:p>
            <a:pPr eaLnBrk="1" hangingPunct="1"/>
            <a:r>
              <a:rPr lang="en-NZ" smtClean="0"/>
              <a:t>The tilt of the Earth’s axis of rotation produces the seasons.</a:t>
            </a:r>
          </a:p>
          <a:p>
            <a:pPr eaLnBrk="1" hangingPunct="1"/>
            <a:r>
              <a:rPr lang="en-NZ" smtClean="0"/>
              <a:t>Many animals show annual rhythms to cope with the changes in weather and food availability</a:t>
            </a:r>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NZ" smtClean="0"/>
              <a:t>Biological Clocks</a:t>
            </a:r>
          </a:p>
        </p:txBody>
      </p:sp>
      <p:sp>
        <p:nvSpPr>
          <p:cNvPr id="3075" name="Rectangle 3"/>
          <p:cNvSpPr>
            <a:spLocks noGrp="1" noChangeArrowheads="1"/>
          </p:cNvSpPr>
          <p:nvPr>
            <p:ph type="body" idx="1"/>
          </p:nvPr>
        </p:nvSpPr>
        <p:spPr>
          <a:xfrm>
            <a:off x="250825" y="1341438"/>
            <a:ext cx="8713788" cy="4784725"/>
          </a:xfrm>
        </p:spPr>
        <p:txBody>
          <a:bodyPr/>
          <a:lstStyle/>
          <a:p>
            <a:pPr eaLnBrk="1" hangingPunct="1">
              <a:buFontTx/>
              <a:buNone/>
            </a:pPr>
            <a:r>
              <a:rPr lang="en-NZ" smtClean="0"/>
              <a:t>Used by animals for:</a:t>
            </a:r>
          </a:p>
          <a:p>
            <a:pPr eaLnBrk="1" hangingPunct="1"/>
            <a:r>
              <a:rPr lang="en-NZ" smtClean="0"/>
              <a:t>Controlling daily rhythms, e.g. sleep</a:t>
            </a:r>
          </a:p>
          <a:p>
            <a:pPr eaLnBrk="1" hangingPunct="1"/>
            <a:r>
              <a:rPr lang="en-NZ" smtClean="0"/>
              <a:t>Synchronising breeding times</a:t>
            </a:r>
          </a:p>
          <a:p>
            <a:pPr eaLnBrk="1" hangingPunct="1"/>
            <a:r>
              <a:rPr lang="en-NZ" smtClean="0"/>
              <a:t>Predicting and preparing for migration, hibernation</a:t>
            </a:r>
          </a:p>
          <a:p>
            <a:pPr eaLnBrk="1" hangingPunct="1"/>
            <a:r>
              <a:rPr lang="en-NZ" smtClean="0"/>
              <a:t>Time compensation for navigation</a:t>
            </a:r>
          </a:p>
          <a:p>
            <a:pPr eaLnBrk="1" hangingPunct="1"/>
            <a:r>
              <a:rPr lang="en-NZ" smtClean="0"/>
              <a:t>Prediction of changes in the environment, e.g. day/night, tides, seasons</a:t>
            </a:r>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NZ" smtClean="0"/>
              <a:t>Human circannual rhythms</a:t>
            </a:r>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49363"/>
            <a:ext cx="8569325"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4402138" cy="836613"/>
          </a:xfrm>
        </p:spPr>
        <p:txBody>
          <a:bodyPr/>
          <a:lstStyle/>
          <a:p>
            <a:pPr algn="l" eaLnBrk="1" hangingPunct="1"/>
            <a:r>
              <a:rPr lang="en-NZ" smtClean="0"/>
              <a:t>Hibernation </a:t>
            </a:r>
          </a:p>
        </p:txBody>
      </p:sp>
      <p:sp>
        <p:nvSpPr>
          <p:cNvPr id="22531" name="Rectangle 3"/>
          <p:cNvSpPr>
            <a:spLocks noGrp="1" noChangeArrowheads="1"/>
          </p:cNvSpPr>
          <p:nvPr>
            <p:ph type="body" idx="1"/>
          </p:nvPr>
        </p:nvSpPr>
        <p:spPr>
          <a:xfrm>
            <a:off x="0" y="1125538"/>
            <a:ext cx="6084888" cy="5000625"/>
          </a:xfrm>
        </p:spPr>
        <p:txBody>
          <a:bodyPr/>
          <a:lstStyle/>
          <a:p>
            <a:pPr eaLnBrk="1" hangingPunct="1"/>
            <a:r>
              <a:rPr lang="en-NZ" sz="2800" smtClean="0"/>
              <a:t>Overwintering</a:t>
            </a:r>
          </a:p>
          <a:p>
            <a:pPr eaLnBrk="1" hangingPunct="1"/>
            <a:r>
              <a:rPr lang="en-NZ" sz="2800" smtClean="0"/>
              <a:t>An animal’s metabolic rate decreases greatly. The groundhog’s temperature drops from 36</a:t>
            </a:r>
            <a:r>
              <a:rPr lang="en-NZ" sz="2800" smtClean="0">
                <a:cs typeface="Arial" charset="0"/>
              </a:rPr>
              <a:t>°C to about </a:t>
            </a:r>
            <a:r>
              <a:rPr lang="en-NZ" sz="2800" smtClean="0"/>
              <a:t>6</a:t>
            </a:r>
            <a:r>
              <a:rPr lang="en-NZ" sz="2800" smtClean="0">
                <a:cs typeface="Arial" charset="0"/>
              </a:rPr>
              <a:t>°C and its heart rate from 80 down to 5 beats per minute</a:t>
            </a:r>
          </a:p>
        </p:txBody>
      </p:sp>
      <p:pic>
        <p:nvPicPr>
          <p:cNvPr id="22532" name="Picture 5" descr="HIBERNATION_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333375"/>
            <a:ext cx="309562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iber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43706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ghde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789363"/>
            <a:ext cx="3590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10"/>
          <p:cNvSpPr txBox="1">
            <a:spLocks noChangeArrowheads="1"/>
          </p:cNvSpPr>
          <p:nvPr/>
        </p:nvSpPr>
        <p:spPr bwMode="auto">
          <a:xfrm>
            <a:off x="755650" y="443706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chemeClr val="bg1"/>
                </a:solidFill>
              </a:rPr>
              <a:t>Japanese dormouse</a:t>
            </a:r>
          </a:p>
        </p:txBody>
      </p:sp>
      <p:sp>
        <p:nvSpPr>
          <p:cNvPr id="22536" name="Text Box 11"/>
          <p:cNvSpPr txBox="1">
            <a:spLocks noChangeArrowheads="1"/>
          </p:cNvSpPr>
          <p:nvPr/>
        </p:nvSpPr>
        <p:spPr bwMode="auto">
          <a:xfrm>
            <a:off x="6011863" y="40481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NZ" b="1">
                <a:solidFill>
                  <a:schemeClr val="bg1"/>
                </a:solidFill>
              </a:rPr>
              <a:t>dormouse</a:t>
            </a:r>
          </a:p>
        </p:txBody>
      </p:sp>
      <p:sp>
        <p:nvSpPr>
          <p:cNvPr id="11" name="Action Button: Forward or Next 10">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692150"/>
            <a:ext cx="8229600" cy="5434013"/>
          </a:xfrm>
        </p:spPr>
        <p:txBody>
          <a:bodyPr/>
          <a:lstStyle/>
          <a:p>
            <a:pPr eaLnBrk="1" hangingPunct="1"/>
            <a:r>
              <a:rPr lang="en-NZ" dirty="0" smtClean="0"/>
              <a:t>1000’s of red sided garter snakes hibernate together in caves in Canada</a:t>
            </a:r>
          </a:p>
        </p:txBody>
      </p:sp>
      <p:pic>
        <p:nvPicPr>
          <p:cNvPr id="22533" name="Picture 5" descr="garter-snake-manitoba">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060575"/>
            <a:ext cx="6697663"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dissolve">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NZ" smtClean="0"/>
              <a:t>Diapause</a:t>
            </a:r>
          </a:p>
        </p:txBody>
      </p:sp>
      <p:sp>
        <p:nvSpPr>
          <p:cNvPr id="24579" name="Rectangle 3"/>
          <p:cNvSpPr>
            <a:spLocks noGrp="1" noChangeArrowheads="1"/>
          </p:cNvSpPr>
          <p:nvPr>
            <p:ph type="body" idx="1"/>
          </p:nvPr>
        </p:nvSpPr>
        <p:spPr/>
        <p:txBody>
          <a:bodyPr/>
          <a:lstStyle/>
          <a:p>
            <a:pPr eaLnBrk="1" hangingPunct="1"/>
            <a:r>
              <a:rPr lang="en-NZ" smtClean="0"/>
              <a:t>This is insect hibernation. Many insects overwinter as pupae in diapause, e.g. silk moths.</a:t>
            </a:r>
          </a:p>
        </p:txBody>
      </p:sp>
      <p:pic>
        <p:nvPicPr>
          <p:cNvPr id="21509" name="Picture 5" descr="phgall3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2131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dissolve">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NZ" smtClean="0"/>
              <a:t>Aestivation</a:t>
            </a:r>
          </a:p>
        </p:txBody>
      </p:sp>
      <p:sp>
        <p:nvSpPr>
          <p:cNvPr id="25603" name="Rectangle 3"/>
          <p:cNvSpPr>
            <a:spLocks noGrp="1" noChangeArrowheads="1"/>
          </p:cNvSpPr>
          <p:nvPr>
            <p:ph type="body" idx="1"/>
          </p:nvPr>
        </p:nvSpPr>
        <p:spPr>
          <a:xfrm>
            <a:off x="457200" y="1196975"/>
            <a:ext cx="5410200" cy="4929188"/>
          </a:xfrm>
        </p:spPr>
        <p:txBody>
          <a:bodyPr/>
          <a:lstStyle/>
          <a:p>
            <a:pPr eaLnBrk="1" hangingPunct="1"/>
            <a:r>
              <a:rPr lang="en-NZ" smtClean="0"/>
              <a:t>Summer hibernation</a:t>
            </a:r>
          </a:p>
          <a:p>
            <a:pPr eaLnBrk="1" hangingPunct="1"/>
            <a:r>
              <a:rPr lang="en-NZ" smtClean="0"/>
              <a:t>Worms, snails, frogs and some fish can survive long periods of dry conditions by going into a dormant state</a:t>
            </a:r>
          </a:p>
        </p:txBody>
      </p:sp>
      <p:pic>
        <p:nvPicPr>
          <p:cNvPr id="25604" name="Picture 7" descr="a_longa_aestivation_sta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41438"/>
            <a:ext cx="2447925"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z485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81525"/>
            <a:ext cx="2592388"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S324_1_010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789363"/>
            <a:ext cx="3429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ction Button: Forward or Next 8">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NZ" smtClean="0"/>
              <a:t>Migration</a:t>
            </a:r>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5" descr="migration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68413"/>
            <a:ext cx="8137525"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27652" name="Picture 7" descr="Kenya%206%20-%20Wildebeest%20Migrating%20in%20Masai%20M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75"/>
            <a:ext cx="6192838"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06437"/>
          </a:xfrm>
        </p:spPr>
        <p:txBody>
          <a:bodyPr/>
          <a:lstStyle/>
          <a:p>
            <a:pPr eaLnBrk="1" hangingPunct="1"/>
            <a:r>
              <a:rPr lang="en-NZ" sz="4000" smtClean="0"/>
              <a:t>Reproduction</a:t>
            </a:r>
          </a:p>
        </p:txBody>
      </p:sp>
      <p:sp>
        <p:nvSpPr>
          <p:cNvPr id="28675" name="Rectangle 3"/>
          <p:cNvSpPr>
            <a:spLocks noGrp="1" noChangeArrowheads="1"/>
          </p:cNvSpPr>
          <p:nvPr>
            <p:ph type="body" idx="1"/>
          </p:nvPr>
        </p:nvSpPr>
        <p:spPr>
          <a:xfrm>
            <a:off x="457200" y="981075"/>
            <a:ext cx="8229600" cy="5145088"/>
          </a:xfrm>
        </p:spPr>
        <p:txBody>
          <a:bodyPr/>
          <a:lstStyle/>
          <a:p>
            <a:pPr eaLnBrk="1" hangingPunct="1"/>
            <a:r>
              <a:rPr lang="en-NZ" smtClean="0"/>
              <a:t>Animals reproduce at a time of year when their offspring will have the best chance to survive</a:t>
            </a:r>
          </a:p>
        </p:txBody>
      </p:sp>
      <p:pic>
        <p:nvPicPr>
          <p:cNvPr id="28676" name="Picture 5" descr="pairofbi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636838"/>
            <a:ext cx="5405438"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rot="10800000">
            <a:off x="250825" y="6367463"/>
            <a:ext cx="8626475"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NZ" smtClean="0"/>
              <a:t>Where is it?</a:t>
            </a:r>
          </a:p>
        </p:txBody>
      </p:sp>
      <p:sp>
        <p:nvSpPr>
          <p:cNvPr id="4099" name="Rectangle 3"/>
          <p:cNvSpPr>
            <a:spLocks noGrp="1" noChangeArrowheads="1"/>
          </p:cNvSpPr>
          <p:nvPr>
            <p:ph type="body" idx="1"/>
          </p:nvPr>
        </p:nvSpPr>
        <p:spPr>
          <a:xfrm>
            <a:off x="457200" y="1600200"/>
            <a:ext cx="8229600" cy="4997450"/>
          </a:xfrm>
        </p:spPr>
        <p:txBody>
          <a:bodyPr/>
          <a:lstStyle/>
          <a:p>
            <a:pPr eaLnBrk="1" hangingPunct="1"/>
            <a:r>
              <a:rPr lang="en-NZ" smtClean="0"/>
              <a:t>Reptiles and birds – the pineal gland in the brain can detect light directly</a:t>
            </a:r>
          </a:p>
          <a:p>
            <a:pPr eaLnBrk="1" hangingPunct="1"/>
            <a:r>
              <a:rPr lang="en-NZ" smtClean="0"/>
              <a:t>Mammals – in the suprachiasmatic nuclei of the hypothalamus.  (see next slide)</a:t>
            </a:r>
          </a:p>
          <a:p>
            <a:pPr eaLnBrk="1" hangingPunct="1"/>
            <a:endParaRPr lang="en-NZ" smtClean="0"/>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0350"/>
            <a:ext cx="6732588"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NZ" smtClean="0"/>
              <a:t>Circadian rhythms in animals</a:t>
            </a:r>
          </a:p>
        </p:txBody>
      </p:sp>
      <p:sp>
        <p:nvSpPr>
          <p:cNvPr id="6147" name="Rectangle 3"/>
          <p:cNvSpPr>
            <a:spLocks noGrp="1" noChangeArrowheads="1"/>
          </p:cNvSpPr>
          <p:nvPr>
            <p:ph type="body" idx="1"/>
          </p:nvPr>
        </p:nvSpPr>
        <p:spPr>
          <a:xfrm>
            <a:off x="457200" y="1412875"/>
            <a:ext cx="8229600" cy="4713288"/>
          </a:xfrm>
        </p:spPr>
        <p:txBody>
          <a:bodyPr/>
          <a:lstStyle/>
          <a:p>
            <a:pPr eaLnBrk="1" hangingPunct="1"/>
            <a:r>
              <a:rPr lang="en-NZ" smtClean="0"/>
              <a:t>Diurnal – active in day, inactive at night</a:t>
            </a:r>
          </a:p>
          <a:p>
            <a:pPr eaLnBrk="1" hangingPunct="1"/>
            <a:r>
              <a:rPr lang="en-NZ" smtClean="0"/>
              <a:t>Nocturnal – active at night, inactive in day</a:t>
            </a:r>
          </a:p>
          <a:p>
            <a:pPr eaLnBrk="1" hangingPunct="1"/>
            <a:r>
              <a:rPr lang="en-NZ" smtClean="0"/>
              <a:t>Crepuscular – active twilight – dawn and or dusk</a:t>
            </a:r>
          </a:p>
          <a:p>
            <a:pPr eaLnBrk="1" hangingPunct="1"/>
            <a:r>
              <a:rPr lang="en-NZ" smtClean="0"/>
              <a:t>Arrhythmic – no regular pattern e.g. deep ocean or caves.</a:t>
            </a:r>
          </a:p>
          <a:p>
            <a:pPr eaLnBrk="1" hangingPunct="1"/>
            <a:endParaRPr lang="en-NZ" smtClean="0"/>
          </a:p>
        </p:txBody>
      </p:sp>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3035300" cy="2433637"/>
          </a:xfrm>
        </p:spPr>
        <p:txBody>
          <a:bodyPr/>
          <a:lstStyle/>
          <a:p>
            <a:pPr algn="l" eaLnBrk="1" hangingPunct="1"/>
            <a:r>
              <a:rPr lang="en-NZ" sz="4000" smtClean="0"/>
              <a:t>Some human circadian rhythms</a:t>
            </a:r>
          </a:p>
        </p:txBody>
      </p:sp>
      <p:pic>
        <p:nvPicPr>
          <p:cNvPr id="7171" name="Picture 5" descr="fig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0"/>
            <a:ext cx="5459413"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Forward or Next 5">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14288"/>
            <a:ext cx="7485062"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908050"/>
          </a:xfrm>
        </p:spPr>
        <p:txBody>
          <a:bodyPr/>
          <a:lstStyle/>
          <a:p>
            <a:pPr eaLnBrk="1" hangingPunct="1"/>
            <a:r>
              <a:rPr lang="en-NZ" smtClean="0"/>
              <a:t>Using an actogram</a:t>
            </a:r>
          </a:p>
        </p:txBody>
      </p:sp>
      <p:sp>
        <p:nvSpPr>
          <p:cNvPr id="9219" name="Rectangle 3"/>
          <p:cNvSpPr>
            <a:spLocks noGrp="1" noChangeArrowheads="1"/>
          </p:cNvSpPr>
          <p:nvPr>
            <p:ph type="body" idx="1"/>
          </p:nvPr>
        </p:nvSpPr>
        <p:spPr>
          <a:xfrm>
            <a:off x="179388" y="836613"/>
            <a:ext cx="8713787" cy="5289550"/>
          </a:xfrm>
        </p:spPr>
        <p:txBody>
          <a:bodyPr/>
          <a:lstStyle/>
          <a:p>
            <a:pPr eaLnBrk="1" hangingPunct="1"/>
            <a:r>
              <a:rPr lang="en-NZ" sz="2800" smtClean="0"/>
              <a:t>The actogram below shows the activity rhythm of a mouse for kept in constant dim light for 7 days. A running wheel connected to a computer was used. </a:t>
            </a:r>
          </a:p>
          <a:p>
            <a:pPr eaLnBrk="1" hangingPunct="1"/>
            <a:r>
              <a:rPr lang="en-NZ" sz="2800" smtClean="0"/>
              <a:t>The ‘a’ and ‘b’ are the same day. Days are plotted twice to help you see the rhythm</a:t>
            </a:r>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232150"/>
            <a:ext cx="77057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smtClean="0"/>
              <a:t>Circalunar rhythms</a:t>
            </a:r>
          </a:p>
        </p:txBody>
      </p:sp>
      <p:sp>
        <p:nvSpPr>
          <p:cNvPr id="10243" name="Rectangle 3"/>
          <p:cNvSpPr>
            <a:spLocks noGrp="1" noChangeArrowheads="1"/>
          </p:cNvSpPr>
          <p:nvPr>
            <p:ph type="body" idx="1"/>
          </p:nvPr>
        </p:nvSpPr>
        <p:spPr/>
        <p:txBody>
          <a:bodyPr/>
          <a:lstStyle/>
          <a:p>
            <a:pPr eaLnBrk="1" hangingPunct="1"/>
            <a:r>
              <a:rPr lang="en-NZ" smtClean="0"/>
              <a:t>Possibly a relationship with human female menstrual cycle but it is not synchronised with the lunar cycle</a:t>
            </a:r>
          </a:p>
        </p:txBody>
      </p:sp>
      <p:pic>
        <p:nvPicPr>
          <p:cNvPr id="10244" name="Picture 7" descr="full_moon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3575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Forward or Next 6">
            <a:hlinkClick r:id="" action="ppaction://hlinkshowjump?jump=nextslide" highlightClick="1"/>
          </p:cNvPr>
          <p:cNvSpPr/>
          <p:nvPr/>
        </p:nvSpPr>
        <p:spPr>
          <a:xfrm>
            <a:off x="8316913" y="6308725"/>
            <a:ext cx="792162" cy="5048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314</TotalTime>
  <Words>567</Words>
  <Application>Microsoft Office PowerPoint</Application>
  <PresentationFormat>On-screen Show (4:3)</PresentationFormat>
  <Paragraphs>57</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Default Design</vt:lpstr>
      <vt:lpstr>Biological timing responses in animals</vt:lpstr>
      <vt:lpstr>Biological Clocks</vt:lpstr>
      <vt:lpstr>Where is it?</vt:lpstr>
      <vt:lpstr>PowerPoint Presentation</vt:lpstr>
      <vt:lpstr>Circadian rhythms in animals</vt:lpstr>
      <vt:lpstr>Some human circadian rhythms</vt:lpstr>
      <vt:lpstr>PowerPoint Presentation</vt:lpstr>
      <vt:lpstr>Using an actogram</vt:lpstr>
      <vt:lpstr>Circalunar rhythms</vt:lpstr>
      <vt:lpstr>PowerPoint Presentation</vt:lpstr>
      <vt:lpstr>Palolo Worms</vt:lpstr>
      <vt:lpstr>PowerPoint Presentation</vt:lpstr>
      <vt:lpstr>Palolo reproductive segments</vt:lpstr>
      <vt:lpstr>PowerPoint Presentation</vt:lpstr>
      <vt:lpstr>PowerPoint Presentation</vt:lpstr>
      <vt:lpstr>Circatidal rhythms</vt:lpstr>
      <vt:lpstr>PowerPoint Presentation</vt:lpstr>
      <vt:lpstr>PowerPoint Presentation</vt:lpstr>
      <vt:lpstr>Circannual rhythms</vt:lpstr>
      <vt:lpstr>Human circannual rhythms</vt:lpstr>
      <vt:lpstr>Hibernation </vt:lpstr>
      <vt:lpstr>PowerPoint Presentation</vt:lpstr>
      <vt:lpstr>Diapause</vt:lpstr>
      <vt:lpstr>Aestivation</vt:lpstr>
      <vt:lpstr>Migration</vt:lpstr>
      <vt:lpstr>PowerPoint Presentation</vt:lpstr>
      <vt:lpstr>Reproduction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timing responses in animals</dc:title>
  <dc:creator>Wood</dc:creator>
  <cp:lastModifiedBy>Rick Wood</cp:lastModifiedBy>
  <cp:revision>17</cp:revision>
  <dcterms:created xsi:type="dcterms:W3CDTF">2008-03-18T05:50:44Z</dcterms:created>
  <dcterms:modified xsi:type="dcterms:W3CDTF">2014-02-06T20:35:50Z</dcterms:modified>
</cp:coreProperties>
</file>